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9" r:id="rId3"/>
  </p:sldMasterIdLst>
  <p:notesMasterIdLst>
    <p:notesMasterId r:id="rId5"/>
  </p:notesMasterIdLst>
  <p:handoutMasterIdLst>
    <p:handoutMasterId r:id="rId17"/>
  </p:handoutMasterIdLst>
  <p:sldIdLst>
    <p:sldId id="309" r:id="rId4"/>
    <p:sldId id="12933" r:id="rId6"/>
    <p:sldId id="12977" r:id="rId7"/>
    <p:sldId id="12978" r:id="rId8"/>
    <p:sldId id="12980" r:id="rId9"/>
    <p:sldId id="12981" r:id="rId10"/>
    <p:sldId id="12979" r:id="rId11"/>
    <p:sldId id="12982" r:id="rId12"/>
    <p:sldId id="12983" r:id="rId13"/>
    <p:sldId id="12984" r:id="rId14"/>
    <p:sldId id="12985" r:id="rId15"/>
    <p:sldId id="313" r:id="rId16"/>
  </p:sldIdLst>
  <p:sldSz cx="9144000" cy="514477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727" autoAdjust="0"/>
    <p:restoredTop sz="94660"/>
  </p:normalViewPr>
  <p:slideViewPr>
    <p:cSldViewPr showGuides="1">
      <p:cViewPr varScale="1">
        <p:scale>
          <a:sx n="146" d="100"/>
          <a:sy n="146" d="100"/>
        </p:scale>
        <p:origin x="186" y="108"/>
      </p:cViewPr>
      <p:guideLst>
        <p:guide orient="horz" pos="1712"/>
        <p:guide pos="2880"/>
        <p:guide pos="312"/>
        <p:guide pos="5440"/>
        <p:guide orient="horz" pos="480"/>
        <p:guide orient="horz" pos="3208"/>
        <p:guide orient="horz" pos="2944"/>
        <p:guide orient="horz" pos="289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9" d="100"/>
        <a:sy n="49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tags" Target="tags/tag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609E5-0D7D-4A72-A3E7-84F347EBBF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E3D15-37DA-4B0B-BB5B-F9782FE4C10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1ppt.com/hangye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521"/>
            <a:ext cx="8229600" cy="3395520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9378248-A63A-4CC1-A050-FA7A832C65BD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0B4BFE3-3554-44DF-AACC-08A711377ADC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10" advTm="3000">
        <p:split orient="vert"/>
      </p:transition>
    </mc:Choice>
    <mc:Fallback>
      <p:transition advTm="3000">
        <p:split orient="vert"/>
      </p:transition>
    </mc:Fallback>
  </mc:AlternateContent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9378248-A63A-4CC1-A050-FA7A832C65BD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0B4BFE3-3554-44DF-AACC-08A711377ADC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10" advTm="3000">
        <p:split orient="vert"/>
      </p:transition>
    </mc:Choice>
    <mc:Fallback>
      <p:transition advTm="3000">
        <p:split orient="vert"/>
      </p:transition>
    </mc:Fallback>
  </mc:AlternateContent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墨迹 6"/>
          <p:cNvPicPr/>
          <p:nvPr/>
        </p:nvPicPr>
        <p:blipFill>
          <a:blip r:embed="rId2"/>
          <a:stretch>
            <a:fillRect/>
          </a:stretch>
        </p:blipFill>
        <p:spPr>
          <a:xfrm>
            <a:off x="-1286677" y="471795"/>
            <a:ext cx="36000" cy="162000"/>
          </a:xfrm>
          <a:prstGeom prst="rect">
            <a:avLst/>
          </a:prstGeom>
        </p:spPr>
      </p:pic>
      <p:sp>
        <p:nvSpPr>
          <p:cNvPr id="3" name="TextBox 4"/>
          <p:cNvSpPr txBox="1"/>
          <p:nvPr/>
        </p:nvSpPr>
        <p:spPr>
          <a:xfrm>
            <a:off x="270030" y="4948014"/>
            <a:ext cx="45365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8"/>
          <p:cNvSpPr txBox="1"/>
          <p:nvPr/>
        </p:nvSpPr>
        <p:spPr>
          <a:xfrm>
            <a:off x="8873970" y="0"/>
            <a:ext cx="54006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hf sldNum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E9B957CC-A438-4D82-B305-22914934740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E9B957CC-A438-4D82-B305-22914934740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E9B957CC-A438-4D82-B305-22914934740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2965031" y="3367444"/>
            <a:ext cx="45365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8"/>
          <p:cNvSpPr txBox="1"/>
          <p:nvPr/>
        </p:nvSpPr>
        <p:spPr>
          <a:xfrm>
            <a:off x="7509627" y="2215277"/>
            <a:ext cx="54006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5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8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0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E9B957CC-A438-4D82-B305-22914934740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E9B957CC-A438-4D82-B305-22914934740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E9B957CC-A438-4D82-B305-22914934740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E9B957CC-A438-4D82-B305-22914934740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E9B957CC-A438-4D82-B305-22914934740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E9B957CC-A438-4D82-B305-22914934740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2238" y="-794"/>
            <a:ext cx="9176238" cy="5145087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269522" y="274480"/>
            <a:ext cx="8604956" cy="45961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10" advTm="3000">
        <p:split orient="vert"/>
      </p:transition>
    </mc:Choice>
    <mc:Fallback>
      <p:transition advTm="3000">
        <p:split orient="vert"/>
      </p:transition>
    </mc:Fallback>
  </mc:AlternateContent>
  <p:hf sldNum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030"/>
            <a:ext cx="8229600" cy="85746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448"/>
            <a:ext cx="8229600" cy="339531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8441"/>
            <a:ext cx="2133600" cy="273911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8441"/>
            <a:ext cx="2895600" cy="273911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8441"/>
            <a:ext cx="2133600" cy="273911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031"/>
            <a:ext cx="2057400" cy="43897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031"/>
            <a:ext cx="6019800" cy="43897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8441"/>
            <a:ext cx="2133600" cy="273911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8441"/>
            <a:ext cx="2895600" cy="273911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8441"/>
            <a:ext cx="2133600" cy="273911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mc:AlternateContent xmlns:mc="http://schemas.openxmlformats.org/markup-compatibility/2006">
    <mc:Choice xmlns:p14="http://schemas.microsoft.com/office/powerpoint/2010/main" Requires="p14">
      <p:transition p14:dur="110" advTm="3000">
        <p:split orient="vert"/>
      </p:transition>
    </mc:Choice>
    <mc:Fallback>
      <p:transition advTm="3000">
        <p:split orient="vert"/>
      </p:transition>
    </mc:Fallback>
  </mc:AlternateContent>
  <p:hf sldNum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</p:sldLayoutIdLst>
  <p:transition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0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0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0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0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794"/>
            <a:ext cx="9144000" cy="5145087"/>
          </a:xfrm>
          <a:prstGeom prst="rect">
            <a:avLst/>
          </a:prstGeom>
        </p:spPr>
      </p:pic>
      <p:sp>
        <p:nvSpPr>
          <p:cNvPr id="7" name="TextBox 10"/>
          <p:cNvSpPr txBox="1"/>
          <p:nvPr/>
        </p:nvSpPr>
        <p:spPr>
          <a:xfrm>
            <a:off x="395536" y="1602474"/>
            <a:ext cx="4320480" cy="1300366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8000" dirty="0">
                <a:solidFill>
                  <a:schemeClr val="bg1"/>
                </a:solidFill>
                <a:latin typeface="优设标题黑" panose="00000500000000000000" pitchFamily="2" charset="-122"/>
                <a:ea typeface="优设标题黑" panose="00000500000000000000" pitchFamily="2" charset="-122"/>
                <a:cs typeface="+mn-ea"/>
                <a:sym typeface="+mn-lt"/>
              </a:rPr>
              <a:t>产品介绍</a:t>
            </a:r>
            <a:endParaRPr lang="en-US" altLang="zh-CN" sz="8000" dirty="0">
              <a:solidFill>
                <a:schemeClr val="bg1"/>
              </a:solidFill>
              <a:latin typeface="优设标题黑" panose="00000500000000000000" pitchFamily="2" charset="-122"/>
              <a:ea typeface="优设标题黑" panose="00000500000000000000" pitchFamily="2" charset="-122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31540" y="952364"/>
            <a:ext cx="4408417" cy="900257"/>
            <a:chOff x="431540" y="1068618"/>
            <a:chExt cx="4408417" cy="900257"/>
          </a:xfrm>
        </p:grpSpPr>
        <p:sp>
          <p:nvSpPr>
            <p:cNvPr id="15" name="TextBox 10"/>
            <p:cNvSpPr txBox="1"/>
            <p:nvPr/>
          </p:nvSpPr>
          <p:spPr>
            <a:xfrm>
              <a:off x="431540" y="1068618"/>
              <a:ext cx="2736304" cy="900257"/>
            </a:xfrm>
            <a:prstGeom prst="rect">
              <a:avLst/>
            </a:prstGeom>
            <a:noFill/>
          </p:spPr>
          <p:txBody>
            <a:bodyPr wrap="square" lIns="68589" tIns="34295" rIns="68589" bIns="34295" rtlCol="0">
              <a:spAutoFit/>
            </a:bodyPr>
            <a:lstStyle/>
            <a:p>
              <a:r>
                <a:rPr lang="zh-CN" altLang="en-US" sz="5400" dirty="0">
                  <a:solidFill>
                    <a:schemeClr val="accent2"/>
                  </a:solidFill>
                  <a:latin typeface="优设标题黑" panose="00000500000000000000" pitchFamily="2" charset="-122"/>
                  <a:ea typeface="优设标题黑" panose="00000500000000000000" pitchFamily="2" charset="-122"/>
                  <a:cs typeface="+mn-ea"/>
                  <a:sym typeface="+mn-lt"/>
                </a:rPr>
                <a:t>笔记本</a:t>
              </a:r>
              <a:endParaRPr lang="en-US" altLang="zh-CN" sz="5400" dirty="0">
                <a:solidFill>
                  <a:schemeClr val="accent2"/>
                </a:solidFill>
                <a:latin typeface="优设标题黑" panose="00000500000000000000" pitchFamily="2" charset="-122"/>
                <a:ea typeface="优设标题黑" panose="000005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6" name="TextBox 11"/>
            <p:cNvSpPr txBox="1"/>
            <p:nvPr/>
          </p:nvSpPr>
          <p:spPr>
            <a:xfrm>
              <a:off x="2605133" y="1403247"/>
              <a:ext cx="2234824" cy="315481"/>
            </a:xfrm>
            <a:prstGeom prst="rect">
              <a:avLst/>
            </a:prstGeom>
            <a:noFill/>
            <a:effectLst/>
          </p:spPr>
          <p:txBody>
            <a:bodyPr wrap="square" lIns="68589" tIns="34295" rIns="68589" bIns="34295" rtlCol="0">
              <a:spAutoFit/>
            </a:bodyPr>
            <a:lstStyle/>
            <a:p>
              <a:pPr defTabSz="725170"/>
              <a:r>
                <a:rPr lang="en-US" altLang="zh-CN" sz="1600" b="1" i="1" dirty="0">
                  <a:solidFill>
                    <a:schemeClr val="bg1"/>
                  </a:solidFill>
                  <a:latin typeface="优设标题黑" panose="00000500000000000000" pitchFamily="2" charset="-122"/>
                  <a:ea typeface="优设标题黑" panose="00000500000000000000" pitchFamily="2" charset="-122"/>
                  <a:cs typeface="+mn-ea"/>
                  <a:sym typeface="+mn-lt"/>
                </a:rPr>
                <a:t>Mobile laptops</a:t>
              </a:r>
              <a:endParaRPr lang="zh-CN" altLang="zh-CN" sz="1600" b="1" i="1" dirty="0">
                <a:solidFill>
                  <a:schemeClr val="bg1"/>
                </a:solidFill>
                <a:latin typeface="优设标题黑" panose="00000500000000000000" pitchFamily="2" charset="-122"/>
                <a:ea typeface="优设标题黑" panose="00000500000000000000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0" name="TextBox 13"/>
          <p:cNvSpPr txBox="1"/>
          <p:nvPr/>
        </p:nvSpPr>
        <p:spPr>
          <a:xfrm>
            <a:off x="431540" y="3041534"/>
            <a:ext cx="4115279" cy="288706"/>
          </a:xfrm>
          <a:prstGeom prst="rect">
            <a:avLst/>
          </a:prstGeom>
          <a:noFill/>
        </p:spPr>
        <p:txBody>
          <a:bodyPr wrap="square" lIns="72554" tIns="36277" rIns="72554" bIns="36277" rtlCol="0">
            <a:spAutoFit/>
          </a:bodyPr>
          <a:lstStyle/>
          <a:p>
            <a:pPr algn="dist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华为（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HUAWEI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）笔记本电脑</a:t>
            </a:r>
            <a:r>
              <a:rPr lang="en-US" altLang="zh-CN" sz="14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MateBook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D16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248792" y="318551"/>
            <a:ext cx="915966" cy="381039"/>
          </a:xfrm>
          <a:prstGeom prst="rect">
            <a:avLst/>
          </a:prstGeom>
          <a:noFill/>
        </p:spPr>
        <p:txBody>
          <a:bodyPr wrap="none" lIns="72554" tIns="36277" rIns="72554" bIns="36277" rtlCol="0">
            <a:spAutoFit/>
          </a:bodyPr>
          <a:lstStyle/>
          <a:p>
            <a:pPr algn="dist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第三组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495300" y="4032041"/>
            <a:ext cx="1703011" cy="341057"/>
          </a:xfrm>
          <a:prstGeom prst="roundRect">
            <a:avLst>
              <a:gd name="adj" fmla="val 50000"/>
            </a:avLst>
          </a:prstGeom>
          <a:solidFill>
            <a:srgbClr val="EF9725"/>
          </a:solidFill>
        </p:spPr>
        <p:txBody>
          <a:bodyPr wrap="square" lIns="72554" tIns="36277" rIns="72554" bIns="36277" rtlCol="0" anchor="ctr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演讲人：第三组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AutoShape 2" descr="huawei-matebook-d-16-2024-high-screen@2x.webp (1228×1504)"/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AutoShape 4"/>
          <p:cNvSpPr>
            <a:spLocks noChangeAspect="1" noChangeArrowheads="1"/>
          </p:cNvSpPr>
          <p:nvPr/>
        </p:nvSpPr>
        <p:spPr bwMode="auto">
          <a:xfrm>
            <a:off x="4572000" y="25717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6146" name="Picture 2" descr="huawei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975" y="2068488"/>
            <a:ext cx="3972049" cy="89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9" grpId="0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49785" y="448308"/>
            <a:ext cx="5265918" cy="461665"/>
            <a:chOff x="1949785" y="448308"/>
            <a:chExt cx="5265918" cy="461665"/>
          </a:xfrm>
        </p:grpSpPr>
        <p:sp>
          <p:nvSpPr>
            <p:cNvPr id="3" name="文本框 2"/>
            <p:cNvSpPr txBox="1"/>
            <p:nvPr/>
          </p:nvSpPr>
          <p:spPr>
            <a:xfrm>
              <a:off x="3369352" y="448308"/>
              <a:ext cx="24267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kumimoji="1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+mn-lt"/>
                </a:rPr>
                <a:t>产品</a:t>
              </a:r>
              <a:endParaRPr lang="zh-CN" altLang="en-US" dirty="0"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949785" y="664198"/>
              <a:ext cx="1260140" cy="7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955563" y="664198"/>
              <a:ext cx="1260140" cy="7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1949786" y="952364"/>
            <a:ext cx="5265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华为（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HUAWEI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）笔记本电脑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MateBook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D16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7624" y="2210956"/>
            <a:ext cx="3724461" cy="2310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图片 31" descr="图片包含 人, 女人, 游戏机, 伞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231" y="2210956"/>
            <a:ext cx="3398804" cy="2310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文本框 3"/>
          <p:cNvSpPr txBox="1"/>
          <p:nvPr/>
        </p:nvSpPr>
        <p:spPr>
          <a:xfrm>
            <a:off x="1939041" y="1440792"/>
            <a:ext cx="5265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i="0" dirty="0">
                <a:solidFill>
                  <a:srgbClr val="000000"/>
                </a:solidFill>
                <a:effectLst/>
                <a:latin typeface="Manrope"/>
              </a:rPr>
              <a:t>16 </a:t>
            </a:r>
            <a:r>
              <a:rPr lang="zh-CN" altLang="en-US" sz="1200" b="1" i="0" dirty="0">
                <a:solidFill>
                  <a:srgbClr val="000000"/>
                </a:solidFill>
                <a:effectLst/>
                <a:latin typeface="Manrope"/>
              </a:rPr>
              <a:t>英寸护眼全面屏</a:t>
            </a:r>
            <a:r>
              <a:rPr lang="en-US" altLang="zh-CN" sz="1200" b="1" i="0" baseline="30000" dirty="0">
                <a:solidFill>
                  <a:srgbClr val="000000"/>
                </a:solidFill>
                <a:effectLst/>
                <a:latin typeface="Manrope"/>
              </a:rPr>
              <a:t>1</a:t>
            </a:r>
            <a:r>
              <a:rPr lang="zh-CN" altLang="en-US" sz="1200" b="1" i="0" dirty="0">
                <a:solidFill>
                  <a:srgbClr val="000000"/>
                </a:solidFill>
                <a:effectLst/>
                <a:latin typeface="Manrope"/>
              </a:rPr>
              <a:t> </a:t>
            </a:r>
            <a:r>
              <a:rPr lang="en-US" altLang="zh-CN" sz="1200" b="1" i="0" dirty="0">
                <a:solidFill>
                  <a:srgbClr val="000000"/>
                </a:solidFill>
                <a:effectLst/>
                <a:latin typeface="Manrope"/>
              </a:rPr>
              <a:t>| </a:t>
            </a:r>
            <a:r>
              <a:rPr lang="zh-CN" altLang="en-US" sz="1200" b="1" i="0" dirty="0">
                <a:solidFill>
                  <a:srgbClr val="000000"/>
                </a:solidFill>
                <a:effectLst/>
                <a:latin typeface="Manrope"/>
              </a:rPr>
              <a:t>酷睿™标压处理器 </a:t>
            </a:r>
            <a:r>
              <a:rPr lang="en-US" altLang="zh-CN" sz="1200" b="1" i="0" dirty="0">
                <a:solidFill>
                  <a:srgbClr val="000000"/>
                </a:solidFill>
                <a:effectLst/>
                <a:latin typeface="Manrope"/>
              </a:rPr>
              <a:t>| 270 </a:t>
            </a:r>
            <a:r>
              <a:rPr lang="zh-CN" altLang="en-US" sz="1200" b="1" i="0" dirty="0">
                <a:solidFill>
                  <a:srgbClr val="000000"/>
                </a:solidFill>
                <a:effectLst/>
                <a:latin typeface="Manrope"/>
              </a:rPr>
              <a:t>米远距离连网</a:t>
            </a:r>
            <a:r>
              <a:rPr lang="en-US" altLang="zh-CN" sz="1200" b="1" i="0" baseline="30000" dirty="0">
                <a:solidFill>
                  <a:srgbClr val="000000"/>
                </a:solidFill>
                <a:effectLst/>
                <a:latin typeface="Manrope"/>
              </a:rPr>
              <a:t>2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00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49785" y="448308"/>
            <a:ext cx="5265918" cy="461665"/>
            <a:chOff x="1949785" y="448308"/>
            <a:chExt cx="5265918" cy="461665"/>
          </a:xfrm>
        </p:grpSpPr>
        <p:sp>
          <p:nvSpPr>
            <p:cNvPr id="3" name="文本框 2"/>
            <p:cNvSpPr txBox="1"/>
            <p:nvPr/>
          </p:nvSpPr>
          <p:spPr>
            <a:xfrm>
              <a:off x="3369352" y="448308"/>
              <a:ext cx="24267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kumimoji="1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+mn-lt"/>
                </a:rPr>
                <a:t>产品参数</a:t>
              </a:r>
              <a:endParaRPr lang="zh-CN" altLang="en-US" dirty="0"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949785" y="664198"/>
              <a:ext cx="1260140" cy="7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955563" y="664198"/>
              <a:ext cx="1260140" cy="7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40" y="857292"/>
            <a:ext cx="3226929" cy="20622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占位符 4"/>
          <p:cNvSpPr txBox="1"/>
          <p:nvPr/>
        </p:nvSpPr>
        <p:spPr>
          <a:xfrm>
            <a:off x="516868" y="3040596"/>
            <a:ext cx="4500500" cy="2373260"/>
          </a:xfrm>
          <a:prstGeom prst="rect">
            <a:avLst/>
          </a:prstGeom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3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16</a:t>
            </a:r>
            <a:r>
              <a:rPr lang="zh-CN" altLang="en-US" sz="23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英寸大屏</a:t>
            </a:r>
            <a:endParaRPr lang="en-US" altLang="zh-CN" sz="2300" b="1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r>
              <a:rPr lang="zh-CN" altLang="en-US" sz="23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硬件级低蓝光认证</a:t>
            </a:r>
            <a:endParaRPr lang="en-US" altLang="zh-CN" sz="2300" b="1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r>
              <a:rPr lang="en-US" altLang="zh-CN" sz="23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DC</a:t>
            </a:r>
            <a:r>
              <a:rPr lang="zh-CN" altLang="en-US" sz="23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调光无频闪</a:t>
            </a:r>
            <a:endParaRPr lang="en-US" altLang="zh-CN" sz="2300" b="1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r>
              <a:rPr lang="en-US" altLang="zh-CN" sz="23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100% sRGB</a:t>
            </a:r>
            <a:r>
              <a:rPr lang="zh-CN" altLang="en-US" sz="23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广色域</a:t>
            </a:r>
            <a:endParaRPr lang="zh-CN" altLang="en-US" sz="23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49668" y="1141333"/>
            <a:ext cx="3930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巨无霸大屏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91980" y="1996480"/>
            <a:ext cx="39305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16</a:t>
            </a:r>
            <a:r>
              <a:rPr lang="zh-CN" altLang="en-US" sz="16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英寸大屏</a:t>
            </a:r>
            <a:r>
              <a:rPr lang="zh-CN" altLang="en-US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。华为</a:t>
            </a:r>
            <a:r>
              <a:rPr lang="en-US" altLang="zh-CN" sz="16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MateBook</a:t>
            </a:r>
            <a:r>
              <a:rPr lang="en-US" altLang="zh-CN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D16</a:t>
            </a:r>
            <a:r>
              <a:rPr lang="zh-CN" altLang="en-US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的屏幕不仅大，而且拥有</a:t>
            </a:r>
            <a:r>
              <a:rPr lang="zh-CN" altLang="en-US" sz="16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硬件级低蓝光认证</a:t>
            </a:r>
            <a:r>
              <a:rPr lang="zh-CN" altLang="en-US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，这意味着它能够有效减少蓝光对眼睛的伤害，保护我们的视力。而且，它还采用了</a:t>
            </a:r>
            <a:r>
              <a:rPr lang="en-US" altLang="zh-CN" sz="16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DC</a:t>
            </a:r>
            <a:r>
              <a:rPr lang="zh-CN" altLang="en-US" sz="16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调光无频闪</a:t>
            </a:r>
            <a:r>
              <a:rPr lang="zh-CN" altLang="en-US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技术，即使在长时间使用电脑的情况下，也能减少眼睛疲劳。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49785" y="448308"/>
            <a:ext cx="5265918" cy="461665"/>
            <a:chOff x="1949785" y="448308"/>
            <a:chExt cx="5265918" cy="461665"/>
          </a:xfrm>
        </p:grpSpPr>
        <p:sp>
          <p:nvSpPr>
            <p:cNvPr id="3" name="文本框 2"/>
            <p:cNvSpPr txBox="1"/>
            <p:nvPr/>
          </p:nvSpPr>
          <p:spPr>
            <a:xfrm>
              <a:off x="3369352" y="448308"/>
              <a:ext cx="24267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kumimoji="1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+mn-lt"/>
                </a:rPr>
                <a:t>产品参数</a:t>
              </a:r>
              <a:endParaRPr lang="zh-CN" altLang="en-US" dirty="0"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949785" y="664198"/>
              <a:ext cx="1260140" cy="7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955563" y="664198"/>
              <a:ext cx="1260140" cy="7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464023" y="1078448"/>
            <a:ext cx="3930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内在美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96" y="848764"/>
            <a:ext cx="2990474" cy="19585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占位符 4"/>
          <p:cNvSpPr txBox="1"/>
          <p:nvPr/>
        </p:nvSpPr>
        <p:spPr>
          <a:xfrm>
            <a:off x="4433980" y="1996480"/>
            <a:ext cx="4500500" cy="2373260"/>
          </a:xfrm>
          <a:prstGeom prst="rect">
            <a:avLst/>
          </a:prstGeom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3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机身重仅</a:t>
            </a:r>
            <a:r>
              <a:rPr lang="en-US" altLang="zh-CN" sz="23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1.68</a:t>
            </a:r>
            <a:r>
              <a:rPr lang="zh-CN" altLang="en-US" sz="23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千克</a:t>
            </a:r>
            <a:endParaRPr lang="en-US" altLang="zh-CN" sz="2300" b="1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r>
              <a:rPr lang="en-US" altLang="zh-CN" sz="23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i9-13900H</a:t>
            </a:r>
            <a:r>
              <a:rPr lang="zh-CN" altLang="en-US" sz="23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标压处理器</a:t>
            </a:r>
            <a:endParaRPr lang="en-US" altLang="zh-CN" sz="2300" b="1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r>
              <a:rPr lang="zh-CN" altLang="en-US" sz="23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超薄鲨鱼鳍扇叶风扇</a:t>
            </a:r>
            <a:endParaRPr lang="en-US" altLang="zh-CN" sz="2300" b="1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r>
              <a:rPr lang="zh-CN" altLang="en-US" sz="23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独立摄像头开关和智慧搜索键</a:t>
            </a:r>
            <a:endParaRPr lang="zh-CN" altLang="en-US" sz="23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76" name="Picture 4" descr="华为MateBook D 16评测：大屏高能且轻巧，首发Metaline天线技术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96" y="2716560"/>
            <a:ext cx="2990474" cy="20684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49785" y="448308"/>
            <a:ext cx="5265918" cy="461665"/>
            <a:chOff x="1949785" y="448308"/>
            <a:chExt cx="5265918" cy="461665"/>
          </a:xfrm>
        </p:grpSpPr>
        <p:sp>
          <p:nvSpPr>
            <p:cNvPr id="3" name="文本框 2"/>
            <p:cNvSpPr txBox="1"/>
            <p:nvPr/>
          </p:nvSpPr>
          <p:spPr>
            <a:xfrm>
              <a:off x="3369352" y="448308"/>
              <a:ext cx="24267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kumimoji="1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+mn-lt"/>
                </a:rPr>
                <a:t>产品参数</a:t>
              </a:r>
              <a:endParaRPr lang="zh-CN" altLang="en-US" dirty="0"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949785" y="664198"/>
              <a:ext cx="1260140" cy="7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955563" y="664198"/>
              <a:ext cx="1260140" cy="7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054119" y="992074"/>
            <a:ext cx="3930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产品特色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36751"/>
            <a:ext cx="2643093" cy="1795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占位符 4"/>
          <p:cNvSpPr txBox="1"/>
          <p:nvPr/>
        </p:nvSpPr>
        <p:spPr>
          <a:xfrm>
            <a:off x="3769133" y="1548688"/>
            <a:ext cx="4500500" cy="1511347"/>
          </a:xfrm>
          <a:prstGeom prst="rect">
            <a:avLst/>
          </a:prstGeom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solidFill>
                  <a:srgbClr val="333333"/>
                </a:solidFill>
                <a:latin typeface="Arial" panose="020B0604020202020204" pitchFamily="34" charset="0"/>
              </a:rPr>
              <a:t>华为</a:t>
            </a:r>
            <a:r>
              <a:rPr lang="en-US" altLang="zh-CN" sz="1600" b="1" dirty="0" err="1">
                <a:solidFill>
                  <a:srgbClr val="333333"/>
                </a:solidFill>
                <a:latin typeface="Arial" panose="020B0604020202020204" pitchFamily="34" charset="0"/>
              </a:rPr>
              <a:t>Metaline</a:t>
            </a:r>
            <a:r>
              <a:rPr lang="zh-CN" altLang="en-US" sz="1600" b="1" dirty="0">
                <a:solidFill>
                  <a:srgbClr val="333333"/>
                </a:solidFill>
                <a:latin typeface="Arial" panose="020B0604020202020204" pitchFamily="34" charset="0"/>
              </a:rPr>
              <a:t>超材料天线，获得了</a:t>
            </a:r>
            <a:r>
              <a:rPr lang="en-US" altLang="zh-CN" sz="1600" b="1" dirty="0">
                <a:solidFill>
                  <a:srgbClr val="333333"/>
                </a:solidFill>
                <a:latin typeface="Arial" panose="020B0604020202020204" pitchFamily="34" charset="0"/>
              </a:rPr>
              <a:t>SRTC</a:t>
            </a:r>
            <a:r>
              <a:rPr lang="zh-CN" altLang="en-US" sz="1600" b="1" dirty="0">
                <a:solidFill>
                  <a:srgbClr val="333333"/>
                </a:solidFill>
                <a:latin typeface="Arial" panose="020B0604020202020204" pitchFamily="34" charset="0"/>
              </a:rPr>
              <a:t>认证</a:t>
            </a:r>
            <a:endParaRPr lang="en-US" altLang="zh-CN" sz="1600" b="1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en-US" altLang="zh-CN" sz="1600" b="1" dirty="0">
                <a:solidFill>
                  <a:srgbClr val="333333"/>
                </a:solidFill>
                <a:latin typeface="Arial" panose="020B0604020202020204" pitchFamily="34" charset="0"/>
              </a:rPr>
              <a:t>65W</a:t>
            </a:r>
            <a:r>
              <a:rPr lang="zh-CN" altLang="en-US" sz="1600" b="1" dirty="0">
                <a:solidFill>
                  <a:srgbClr val="333333"/>
                </a:solidFill>
                <a:latin typeface="Arial" panose="020B0604020202020204" pitchFamily="34" charset="0"/>
              </a:rPr>
              <a:t>超级快充，最高</a:t>
            </a:r>
            <a:r>
              <a:rPr lang="en-US" altLang="zh-CN" sz="1600" b="1" dirty="0">
                <a:solidFill>
                  <a:srgbClr val="333333"/>
                </a:solidFill>
                <a:latin typeface="Arial" panose="020B0604020202020204" pitchFamily="34" charset="0"/>
              </a:rPr>
              <a:t>70Wh</a:t>
            </a:r>
            <a:r>
              <a:rPr lang="zh-CN" altLang="en-US" sz="1600" b="1" dirty="0">
                <a:solidFill>
                  <a:srgbClr val="333333"/>
                </a:solidFill>
                <a:latin typeface="Arial" panose="020B0604020202020204" pitchFamily="34" charset="0"/>
              </a:rPr>
              <a:t>电池容量</a:t>
            </a:r>
            <a:endParaRPr lang="en-US" altLang="zh-CN" sz="1600" b="1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zh-CN" altLang="en-US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搭载了</a:t>
            </a:r>
            <a:r>
              <a:rPr lang="en-US" altLang="zh-CN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2</a:t>
            </a:r>
            <a:r>
              <a:rPr lang="zh-CN" altLang="en-US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个全功能</a:t>
            </a:r>
            <a:r>
              <a:rPr lang="en-US" altLang="zh-CN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USB-C</a:t>
            </a:r>
            <a:r>
              <a:rPr lang="zh-CN" altLang="en-US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接口，</a:t>
            </a:r>
            <a:r>
              <a:rPr lang="en-US" altLang="zh-CN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1</a:t>
            </a:r>
            <a:r>
              <a:rPr lang="zh-CN" altLang="en-US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个</a:t>
            </a:r>
            <a:r>
              <a:rPr lang="en-US" altLang="zh-CN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USB3.2 Gen1</a:t>
            </a:r>
            <a:r>
              <a:rPr lang="zh-CN" altLang="en-US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接口，</a:t>
            </a:r>
            <a:r>
              <a:rPr lang="en-US" altLang="zh-CN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1</a:t>
            </a:r>
            <a:r>
              <a:rPr lang="zh-CN" altLang="en-US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个</a:t>
            </a:r>
            <a:r>
              <a:rPr lang="en-US" altLang="zh-CN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USB2.0</a:t>
            </a:r>
            <a:r>
              <a:rPr lang="zh-CN" altLang="en-US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接口，</a:t>
            </a:r>
            <a:r>
              <a:rPr lang="en-US" altLang="zh-CN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1</a:t>
            </a:r>
            <a:r>
              <a:rPr lang="zh-CN" altLang="en-US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个</a:t>
            </a:r>
            <a:r>
              <a:rPr lang="en-US" altLang="zh-CN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HDMI2.0</a:t>
            </a:r>
            <a:r>
              <a:rPr lang="zh-CN" altLang="en-US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接口，</a:t>
            </a:r>
            <a:r>
              <a:rPr lang="en-US" altLang="zh-CN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1</a:t>
            </a:r>
            <a:r>
              <a:rPr lang="zh-CN" altLang="en-US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个</a:t>
            </a:r>
            <a:r>
              <a:rPr lang="en-US" altLang="zh-CN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3.5mm</a:t>
            </a:r>
            <a:r>
              <a:rPr lang="zh-CN" altLang="en-US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耳机口</a:t>
            </a:r>
            <a:endParaRPr lang="en-US" altLang="zh-CN" sz="2300" b="1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en-US" altLang="zh-CN" sz="1600" b="1" dirty="0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758809"/>
            <a:ext cx="2638745" cy="19487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华为MateBook D 16评测：大屏高能且轻巧，首发Metaline天线技术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133" y="3040596"/>
            <a:ext cx="2354586" cy="1569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华为MateBook D 16评测：大屏高能且轻巧，首发Metaline天线技术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040596"/>
            <a:ext cx="2337776" cy="15585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49785" y="448308"/>
            <a:ext cx="5265918" cy="461665"/>
            <a:chOff x="1949785" y="448308"/>
            <a:chExt cx="5265918" cy="461665"/>
          </a:xfrm>
        </p:grpSpPr>
        <p:sp>
          <p:nvSpPr>
            <p:cNvPr id="3" name="文本框 2"/>
            <p:cNvSpPr txBox="1"/>
            <p:nvPr/>
          </p:nvSpPr>
          <p:spPr>
            <a:xfrm>
              <a:off x="3369352" y="448308"/>
              <a:ext cx="24267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kumimoji="1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+mn-lt"/>
                </a:rPr>
                <a:t>产品参数</a:t>
              </a:r>
              <a:endParaRPr lang="zh-CN" altLang="en-US" dirty="0"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949785" y="664198"/>
              <a:ext cx="1260140" cy="7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955563" y="664198"/>
              <a:ext cx="1260140" cy="7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860032" y="1205459"/>
            <a:ext cx="3930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软硬协调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占位符 4"/>
          <p:cNvSpPr txBox="1"/>
          <p:nvPr/>
        </p:nvSpPr>
        <p:spPr>
          <a:xfrm>
            <a:off x="5364088" y="2320516"/>
            <a:ext cx="4500500" cy="1095864"/>
          </a:xfrm>
          <a:prstGeom prst="rect">
            <a:avLst/>
          </a:prstGeom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solidFill>
                  <a:srgbClr val="333333"/>
                </a:solidFill>
                <a:latin typeface="Arial" panose="020B0604020202020204" pitchFamily="34" charset="0"/>
              </a:rPr>
              <a:t>超级终端功能</a:t>
            </a:r>
            <a:endParaRPr lang="en-US" altLang="zh-CN" sz="1600" b="1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zh-CN" altLang="en-US" sz="1600" b="1" dirty="0">
                <a:solidFill>
                  <a:srgbClr val="333333"/>
                </a:solidFill>
                <a:latin typeface="Arial" panose="020B0604020202020204" pitchFamily="34" charset="0"/>
              </a:rPr>
              <a:t>智慧搜索功能</a:t>
            </a:r>
            <a:endParaRPr lang="en-US" altLang="zh-CN" sz="1600" b="1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zh-CN" altLang="en-US" sz="1600" b="1" dirty="0">
                <a:solidFill>
                  <a:srgbClr val="333333"/>
                </a:solidFill>
                <a:latin typeface="Arial" panose="020B0604020202020204" pitchFamily="34" charset="0"/>
              </a:rPr>
              <a:t>多屏协同</a:t>
            </a:r>
            <a:endParaRPr lang="en-US" altLang="zh-CN" sz="1600" b="1" dirty="0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  <p:pic>
        <p:nvPicPr>
          <p:cNvPr id="5122" name="Picture 2" descr="华为MateBook D 16评测：大屏高能且轻巧，首发Metaline天线技术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2517"/>
            <a:ext cx="4663232" cy="28955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49785" y="448308"/>
            <a:ext cx="5265918" cy="461665"/>
            <a:chOff x="1949785" y="448308"/>
            <a:chExt cx="5265918" cy="461665"/>
          </a:xfrm>
        </p:grpSpPr>
        <p:sp>
          <p:nvSpPr>
            <p:cNvPr id="3" name="文本框 2"/>
            <p:cNvSpPr txBox="1"/>
            <p:nvPr/>
          </p:nvSpPr>
          <p:spPr>
            <a:xfrm>
              <a:off x="3369352" y="448308"/>
              <a:ext cx="24267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kumimoji="1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+mn-lt"/>
                </a:rPr>
                <a:t>产品优势</a:t>
              </a:r>
              <a:endParaRPr lang="zh-CN" altLang="en-US" dirty="0"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949785" y="664198"/>
              <a:ext cx="1260140" cy="7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955563" y="664198"/>
              <a:ext cx="1260140" cy="7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614591" y="1940172"/>
            <a:ext cx="39305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代英特尔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®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酷睿™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i9-13900H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标压处理器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5881" y="2309638"/>
            <a:ext cx="3995936" cy="2164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文本框 15"/>
          <p:cNvSpPr txBox="1"/>
          <p:nvPr/>
        </p:nvSpPr>
        <p:spPr>
          <a:xfrm>
            <a:off x="4591284" y="3220616"/>
            <a:ext cx="403994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酷睿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i9 13900H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intel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发布一款最新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H45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标压处理器，采用最新的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Alder Lake H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混合内核架构，有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个核心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个线程，其中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个性能核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个能效核，性能核最高可实现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5.4GHz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加速，能效核最高可实现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2.6GHz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加速，自带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24MB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三级缓存，还有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96EU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核显，至于性能要看厂家的优化校核了，最高可达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157W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，最低也能保持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45W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8004" y="1044741"/>
            <a:ext cx="3930528" cy="20678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文本框 17"/>
          <p:cNvSpPr txBox="1"/>
          <p:nvPr/>
        </p:nvSpPr>
        <p:spPr>
          <a:xfrm>
            <a:off x="605467" y="993994"/>
            <a:ext cx="3930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超强性能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49785" y="448308"/>
            <a:ext cx="5265918" cy="461665"/>
            <a:chOff x="1949785" y="448308"/>
            <a:chExt cx="5265918" cy="461665"/>
          </a:xfrm>
        </p:grpSpPr>
        <p:sp>
          <p:nvSpPr>
            <p:cNvPr id="3" name="文本框 2"/>
            <p:cNvSpPr txBox="1"/>
            <p:nvPr/>
          </p:nvSpPr>
          <p:spPr>
            <a:xfrm>
              <a:off x="3369352" y="448308"/>
              <a:ext cx="24267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kumimoji="1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+mn-lt"/>
                </a:rPr>
                <a:t>产品优势</a:t>
              </a:r>
              <a:endParaRPr lang="zh-CN" altLang="en-US" dirty="0"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949785" y="664198"/>
              <a:ext cx="1260140" cy="7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955563" y="664198"/>
              <a:ext cx="1260140" cy="7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2617480" y="967558"/>
            <a:ext cx="3930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超材料天线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02678" y="1816460"/>
            <a:ext cx="393052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222222"/>
                </a:solidFill>
                <a:latin typeface="Arial" panose="020B0604020202020204" pitchFamily="34" charset="0"/>
              </a:rPr>
              <a:t>华为</a:t>
            </a:r>
            <a:r>
              <a:rPr lang="en-US" altLang="zh-CN" sz="1600" dirty="0" err="1">
                <a:solidFill>
                  <a:srgbClr val="222222"/>
                </a:solidFill>
                <a:latin typeface="Arial" panose="020B0604020202020204" pitchFamily="34" charset="0"/>
              </a:rPr>
              <a:t>MateBook</a:t>
            </a:r>
            <a:r>
              <a:rPr lang="en-US" altLang="zh-CN" sz="1600" dirty="0">
                <a:solidFill>
                  <a:srgbClr val="222222"/>
                </a:solidFill>
                <a:latin typeface="Arial" panose="020B0604020202020204" pitchFamily="34" charset="0"/>
              </a:rPr>
              <a:t> D 16</a:t>
            </a:r>
            <a:r>
              <a:rPr lang="zh-CN" altLang="en-US" sz="1600" dirty="0">
                <a:solidFill>
                  <a:srgbClr val="222222"/>
                </a:solidFill>
                <a:latin typeface="Arial" panose="020B0604020202020204" pitchFamily="34" charset="0"/>
              </a:rPr>
              <a:t>首发类基站</a:t>
            </a:r>
            <a:r>
              <a:rPr lang="en-US" altLang="zh-CN" sz="1600" dirty="0" err="1">
                <a:solidFill>
                  <a:srgbClr val="222222"/>
                </a:solidFill>
                <a:latin typeface="Arial" panose="020B0604020202020204" pitchFamily="34" charset="0"/>
              </a:rPr>
              <a:t>Metaline</a:t>
            </a:r>
            <a:r>
              <a:rPr lang="zh-CN" altLang="en-US" sz="1600" dirty="0">
                <a:solidFill>
                  <a:srgbClr val="222222"/>
                </a:solidFill>
                <a:latin typeface="Arial" panose="020B0604020202020204" pitchFamily="34" charset="0"/>
              </a:rPr>
              <a:t>天线技术，华为</a:t>
            </a:r>
            <a:r>
              <a:rPr lang="en-US" altLang="zh-CN" sz="1600" dirty="0" err="1">
                <a:solidFill>
                  <a:srgbClr val="222222"/>
                </a:solidFill>
                <a:latin typeface="Arial" panose="020B0604020202020204" pitchFamily="34" charset="0"/>
              </a:rPr>
              <a:t>Metaline</a:t>
            </a:r>
            <a:r>
              <a:rPr lang="zh-CN" altLang="en-US" sz="1600" dirty="0">
                <a:solidFill>
                  <a:srgbClr val="222222"/>
                </a:solidFill>
                <a:latin typeface="Arial" panose="020B0604020202020204" pitchFamily="34" charset="0"/>
              </a:rPr>
              <a:t>天线利用了超材料特性，可以通过分布式加载，在不改变天线频率的情况下，实现更大的尺寸。官方表示，相比普通天线，它的信号转化效率提升</a:t>
            </a:r>
            <a:r>
              <a:rPr lang="en-US" altLang="zh-CN" sz="1600" dirty="0">
                <a:solidFill>
                  <a:srgbClr val="222222"/>
                </a:solidFill>
                <a:latin typeface="Arial" panose="020B0604020202020204" pitchFamily="34" charset="0"/>
              </a:rPr>
              <a:t>56%</a:t>
            </a:r>
            <a:r>
              <a:rPr lang="zh-CN" altLang="en-US" sz="1600" dirty="0">
                <a:solidFill>
                  <a:srgbClr val="222222"/>
                </a:solidFill>
                <a:latin typeface="Arial" panose="020B0604020202020204" pitchFamily="34" charset="0"/>
              </a:rPr>
              <a:t>，在合盖下载、弱信号下载、同时抢网、游戏场景等网络场景下都能实现更优秀的体验。</a:t>
            </a:r>
            <a:endParaRPr lang="zh-CN" altLang="en-US" sz="1600" dirty="0">
              <a:solidFill>
                <a:srgbClr val="222222"/>
              </a:solidFill>
              <a:latin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38" y="1529834"/>
            <a:ext cx="4156862" cy="28234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49785" y="448308"/>
            <a:ext cx="5265918" cy="461665"/>
            <a:chOff x="1949785" y="448308"/>
            <a:chExt cx="5265918" cy="461665"/>
          </a:xfrm>
        </p:grpSpPr>
        <p:sp>
          <p:nvSpPr>
            <p:cNvPr id="3" name="文本框 2"/>
            <p:cNvSpPr txBox="1"/>
            <p:nvPr/>
          </p:nvSpPr>
          <p:spPr>
            <a:xfrm>
              <a:off x="3369352" y="448308"/>
              <a:ext cx="24267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kumimoji="1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+mn-lt"/>
                </a:rPr>
                <a:t>产品优势</a:t>
              </a:r>
              <a:endParaRPr lang="zh-CN" altLang="en-US" dirty="0"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949785" y="664198"/>
              <a:ext cx="1260140" cy="7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955563" y="664198"/>
              <a:ext cx="1260140" cy="7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2617480" y="967558"/>
            <a:ext cx="3930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华为生态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02678" y="1816460"/>
            <a:ext cx="393052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0" i="0" dirty="0">
                <a:solidFill>
                  <a:srgbClr val="333333"/>
                </a:solidFill>
                <a:effectLst/>
                <a:latin typeface="PingFang SC"/>
              </a:rPr>
              <a:t>华为将整个软硬件生态进行了充分整合，依托鸿蒙的分布式技术，打破</a:t>
            </a:r>
            <a:r>
              <a:rPr lang="en-US" altLang="zh-CN" sz="1600" b="0" i="0" dirty="0">
                <a:solidFill>
                  <a:srgbClr val="333333"/>
                </a:solidFill>
                <a:effectLst/>
                <a:latin typeface="PingFang SC"/>
              </a:rPr>
              <a:t>PC</a:t>
            </a:r>
            <a:r>
              <a:rPr lang="zh-CN" altLang="en-US" sz="1600" b="0" i="0" dirty="0">
                <a:solidFill>
                  <a:srgbClr val="333333"/>
                </a:solidFill>
                <a:effectLst/>
                <a:latin typeface="PingFang SC"/>
              </a:rPr>
              <a:t>与移动设备之间的设备壁垒，并通过超级终端构建了以华为智慧 </a:t>
            </a:r>
            <a:r>
              <a:rPr lang="en-US" altLang="zh-CN" sz="1600" b="0" i="0" dirty="0">
                <a:solidFill>
                  <a:srgbClr val="333333"/>
                </a:solidFill>
                <a:effectLst/>
                <a:latin typeface="PingFang SC"/>
              </a:rPr>
              <a:t>PC </a:t>
            </a:r>
            <a:r>
              <a:rPr lang="zh-CN" altLang="en-US" sz="1600" b="0" i="0" dirty="0">
                <a:solidFill>
                  <a:srgbClr val="333333"/>
                </a:solidFill>
                <a:effectLst/>
                <a:latin typeface="PingFang SC"/>
              </a:rPr>
              <a:t>为核心的智慧办公的理念。当你拥有任何一台华为移动设备的时候，通过超级终端，用户只需一拉、一碰，就可以在移动设备和笔记本之间相互传输文件。</a:t>
            </a:r>
            <a:endParaRPr lang="zh-CN" altLang="en-US" sz="1600" dirty="0">
              <a:solidFill>
                <a:srgbClr val="222222"/>
              </a:solidFill>
              <a:latin typeface="Arial" panose="020B0604020202020204" pitchFamily="34" charset="0"/>
            </a:endParaRPr>
          </a:p>
        </p:txBody>
      </p:sp>
      <p:pic>
        <p:nvPicPr>
          <p:cNvPr id="1028" name="Picture 4" descr="图片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49" y="1600436"/>
            <a:ext cx="4123261" cy="27348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49785" y="448308"/>
            <a:ext cx="5265918" cy="461665"/>
            <a:chOff x="1949785" y="448308"/>
            <a:chExt cx="5265918" cy="461665"/>
          </a:xfrm>
        </p:grpSpPr>
        <p:sp>
          <p:nvSpPr>
            <p:cNvPr id="3" name="文本框 2"/>
            <p:cNvSpPr txBox="1"/>
            <p:nvPr/>
          </p:nvSpPr>
          <p:spPr>
            <a:xfrm>
              <a:off x="3369352" y="448308"/>
              <a:ext cx="24267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kumimoji="1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+mn-lt"/>
                </a:rPr>
                <a:t>评测视频</a:t>
              </a:r>
              <a:endParaRPr lang="zh-CN" altLang="en-US" dirty="0"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949785" y="664198"/>
              <a:ext cx="1260140" cy="7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955563" y="664198"/>
              <a:ext cx="1260140" cy="7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49785" y="448308"/>
            <a:ext cx="5265918" cy="461665"/>
            <a:chOff x="1949785" y="448308"/>
            <a:chExt cx="5265918" cy="461665"/>
          </a:xfrm>
        </p:grpSpPr>
        <p:sp>
          <p:nvSpPr>
            <p:cNvPr id="3" name="文本框 2"/>
            <p:cNvSpPr txBox="1"/>
            <p:nvPr/>
          </p:nvSpPr>
          <p:spPr>
            <a:xfrm>
              <a:off x="3369352" y="448308"/>
              <a:ext cx="24267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kumimoji="1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+mn-lt"/>
                </a:rPr>
                <a:t>评测视频</a:t>
              </a:r>
              <a:endParaRPr lang="zh-CN" altLang="en-US" dirty="0"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949785" y="664198"/>
              <a:ext cx="1260140" cy="7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955563" y="664198"/>
              <a:ext cx="1260140" cy="7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794"/>
            <a:ext cx="9144000" cy="5145087"/>
          </a:xfrm>
          <a:prstGeom prst="rect">
            <a:avLst/>
          </a:prstGeom>
        </p:spPr>
      </p:pic>
      <p:sp>
        <p:nvSpPr>
          <p:cNvPr id="7" name="TextBox 10"/>
          <p:cNvSpPr txBox="1"/>
          <p:nvPr/>
        </p:nvSpPr>
        <p:spPr>
          <a:xfrm>
            <a:off x="395536" y="1602317"/>
            <a:ext cx="4320480" cy="1300366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8000" dirty="0">
                <a:solidFill>
                  <a:schemeClr val="bg1"/>
                </a:solidFill>
                <a:latin typeface="优设标题黑" panose="00000500000000000000" pitchFamily="2" charset="-122"/>
                <a:ea typeface="优设标题黑" panose="00000500000000000000" pitchFamily="2" charset="-122"/>
                <a:cs typeface="+mn-ea"/>
                <a:sym typeface="+mn-lt"/>
              </a:rPr>
              <a:t>谢谢观看</a:t>
            </a:r>
            <a:endParaRPr lang="en-US" altLang="zh-CN" sz="8000" dirty="0">
              <a:solidFill>
                <a:schemeClr val="bg1"/>
              </a:solidFill>
              <a:latin typeface="优设标题黑" panose="00000500000000000000" pitchFamily="2" charset="-122"/>
              <a:ea typeface="优设标题黑" panose="00000500000000000000" pitchFamily="2" charset="-122"/>
              <a:cs typeface="+mn-ea"/>
              <a:sym typeface="+mn-lt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495300" y="4032041"/>
            <a:ext cx="1703011" cy="341057"/>
          </a:xfrm>
          <a:prstGeom prst="roundRect">
            <a:avLst>
              <a:gd name="adj" fmla="val 50000"/>
            </a:avLst>
          </a:prstGeom>
          <a:solidFill>
            <a:srgbClr val="EF9725"/>
          </a:solidFill>
        </p:spPr>
        <p:txBody>
          <a:bodyPr wrap="square" lIns="72554" tIns="36277" rIns="72554" bIns="36277" rtlCol="0" anchor="ctr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演讲人：第三组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095" y="668812"/>
            <a:ext cx="3759385" cy="3800896"/>
          </a:xfrm>
          <a:prstGeom prst="rect">
            <a:avLst/>
          </a:prstGeom>
        </p:spPr>
      </p:pic>
    </p:spTree>
  </p:cSld>
  <p:clrMapOvr>
    <a:masterClrMapping/>
  </p:clrMapOvr>
  <p:transition spd="slow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</p:bld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1.7601 Service Pack 1"/>
  <p:tag name="AS_RELEASE_DATE" val="2022.11.14"/>
  <p:tag name="AS_TITLE" val="Aspose.Slides for .NET 4.0 Client Profile"/>
  <p:tag name="AS_VERSION" val="22.11"/>
  <p:tag name="COMMONDATA" val="eyJoZGlkIjoiNjBhNDhiMGZkNGQzYTdiNDU4OTZkMTE3YjBiODQ2YzgifQ=="/>
  <p:tag name="ISLIDE.GUIDESSETTING" val="{&quot;Id&quot;:&quot;b49df822-7165-45c2-8964-c451b9152035&quot;,&quot;Name&quot;:&quot;参考线1&quot;,&quot;Kind&quot;:&quot;Custom&quot;,&quot;OldGuidesSetting&quot;:{&quot;HeaderHeight&quot;:15.0,&quot;FooterHeight&quot;:9.0,&quot;SideMargin&quot;:5.5,&quot;TopMargin&quot;:0.0,&quot;BottomMargin&quot;:0.0,&quot;IntervalMargin&quot;:1.5}}"/>
  <p:tag name="ISPRING_FIRST_PUBLISH" val="1"/>
  <p:tag name="ISPRING_PRESENTATION_TITLE" val="幻灯片 1"/>
</p:tagLst>
</file>

<file path=ppt/theme/theme1.xml><?xml version="1.0" encoding="utf-8"?>
<a:theme xmlns:a="http://schemas.openxmlformats.org/drawingml/2006/main" name="第一PPT，www.1ppt.com">
  <a:themeElements>
    <a:clrScheme name="自定义 11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4A97"/>
      </a:accent1>
      <a:accent2>
        <a:srgbClr val="EF9725"/>
      </a:accent2>
      <a:accent3>
        <a:srgbClr val="194A97"/>
      </a:accent3>
      <a:accent4>
        <a:srgbClr val="EF9725"/>
      </a:accent4>
      <a:accent5>
        <a:srgbClr val="194A97"/>
      </a:accent5>
      <a:accent6>
        <a:srgbClr val="EF9725"/>
      </a:accent6>
      <a:hlink>
        <a:srgbClr val="194A97"/>
      </a:hlink>
      <a:folHlink>
        <a:srgbClr val="7F7F7F"/>
      </a:folHlink>
    </a:clrScheme>
    <a:fontScheme name="自定义 41">
      <a:majorFont>
        <a:latin typeface="思源黑体 CN Bold"/>
        <a:ea typeface="思源黑体 CN Bold"/>
        <a:cs typeface="Arial"/>
      </a:majorFont>
      <a:minorFont>
        <a:latin typeface="思源黑体 CN Regular"/>
        <a:ea typeface="思源黑体 CN Regular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0</TotalTime>
  <Words>997</Words>
  <Application>WPS 演示</Application>
  <PresentationFormat>自定义</PresentationFormat>
  <Paragraphs>83</Paragraphs>
  <Slides>12</Slides>
  <Notes>12</Notes>
  <HiddenSlides>0</HiddenSlides>
  <MMClips>2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7" baseType="lpstr">
      <vt:lpstr>Arial</vt:lpstr>
      <vt:lpstr>宋体</vt:lpstr>
      <vt:lpstr>Wingdings</vt:lpstr>
      <vt:lpstr>微软雅黑</vt:lpstr>
      <vt:lpstr>优设标题黑</vt:lpstr>
      <vt:lpstr>黑体</vt:lpstr>
      <vt:lpstr>Manrope</vt:lpstr>
      <vt:lpstr>Segoe Print</vt:lpstr>
      <vt:lpstr>Microsoft YaHei UI</vt:lpstr>
      <vt:lpstr>PingFang SC</vt:lpstr>
      <vt:lpstr>思源黑体 CN Regular</vt:lpstr>
      <vt:lpstr>Arial Unicode MS</vt:lpstr>
      <vt:lpstr>Calibri</vt:lpstr>
      <vt:lpstr>第一PPT，www.1ppt.com</vt:lpstr>
      <vt:lpstr>第一PPT，www.1ppt.com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信息科技</dc:title>
  <dc:creator>第一PPT</dc:creator>
  <cp:keywords>www.1ppt.com</cp:keywords>
  <dc:description>www.1ppt.com</dc:description>
  <cp:lastModifiedBy>Administrator</cp:lastModifiedBy>
  <cp:revision>175</cp:revision>
  <dcterms:created xsi:type="dcterms:W3CDTF">2017-06-17T15:55:00Z</dcterms:created>
  <dcterms:modified xsi:type="dcterms:W3CDTF">2024-10-21T06:25:11Z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BB5BFD2750C549D4915F6FAB4F6F4788_12</vt:lpwstr>
  </property>
  <property fmtid="{D5CDD505-2E9C-101B-9397-08002B2CF9AE}" pid="3" name="KSOProductBuildVer">
    <vt:lpwstr>2052-11.8.2.10393</vt:lpwstr>
  </property>
</Properties>
</file>