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718" r:id="rId3"/>
  </p:sldMasterIdLst>
  <p:notesMasterIdLst>
    <p:notesMasterId r:id="rId5"/>
  </p:notesMasterIdLst>
  <p:handoutMasterIdLst>
    <p:handoutMasterId r:id="rId17"/>
  </p:handoutMasterIdLst>
  <p:sldIdLst>
    <p:sldId id="378" r:id="rId4"/>
    <p:sldId id="348" r:id="rId6"/>
    <p:sldId id="351" r:id="rId7"/>
    <p:sldId id="383" r:id="rId8"/>
    <p:sldId id="384" r:id="rId9"/>
    <p:sldId id="385" r:id="rId10"/>
    <p:sldId id="402" r:id="rId11"/>
    <p:sldId id="403" r:id="rId12"/>
    <p:sldId id="404" r:id="rId13"/>
    <p:sldId id="405" r:id="rId14"/>
    <p:sldId id="406" r:id="rId15"/>
    <p:sldId id="387" r:id="rId16"/>
  </p:sldIdLst>
  <p:sldSz cx="10160000" cy="571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" userDrawn="1">
          <p15:clr>
            <a:srgbClr val="A4A3A4"/>
          </p15:clr>
        </p15:guide>
        <p15:guide id="2" pos="321" userDrawn="1">
          <p15:clr>
            <a:srgbClr val="A4A3A4"/>
          </p15:clr>
        </p15:guide>
        <p15:guide id="3" pos="612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'be'r" initials="A" lastIdx="4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E7B4"/>
    <a:srgbClr val="AB96F6"/>
    <a:srgbClr val="002FA3"/>
    <a:srgbClr val="9FE7F5"/>
    <a:srgbClr val="F7AD1A"/>
    <a:srgbClr val="063F5C"/>
    <a:srgbClr val="F27F0C"/>
    <a:srgbClr val="439EBD"/>
    <a:srgbClr val="E3E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 autoAdjust="0"/>
    <p:restoredTop sz="95439" autoAdjust="0"/>
  </p:normalViewPr>
  <p:slideViewPr>
    <p:cSldViewPr snapToGrid="0" snapToObjects="1" showGuides="1">
      <p:cViewPr>
        <p:scale>
          <a:sx n="75" d="100"/>
          <a:sy n="75" d="100"/>
        </p:scale>
        <p:origin x="1830" y="1083"/>
      </p:cViewPr>
      <p:guideLst>
        <p:guide orient="horz" pos="252"/>
        <p:guide pos="321"/>
        <p:guide pos="612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D1F4-EB9B-8D4C-8330-A7FD24F71DA8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AAED-601C-2E42-A5D2-7D875446EB6B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5DB0-7631-C740-8B9A-54252701A623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  <a:endParaRPr lang="es-ES_tradnl"/>
          </a:p>
          <a:p>
            <a:pPr lvl="1"/>
            <a:r>
              <a:rPr lang="es-ES_tradnl"/>
              <a:t>Second level</a:t>
            </a:r>
            <a:endParaRPr lang="es-ES_tradnl"/>
          </a:p>
          <a:p>
            <a:pPr lvl="2"/>
            <a:r>
              <a:rPr lang="es-ES_tradnl"/>
              <a:t>Third level</a:t>
            </a:r>
            <a:endParaRPr lang="es-ES_tradnl"/>
          </a:p>
          <a:p>
            <a:pPr lvl="3"/>
            <a:r>
              <a:rPr lang="es-ES_tradnl"/>
              <a:t>Fourth level</a:t>
            </a:r>
            <a:endParaRPr lang="es-ES_tradnl"/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5130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0260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5390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19885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25015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0145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5275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0405" algn="l" defTabSz="404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indent="0" algn="l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 第一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1600" y="22538"/>
            <a:ext cx="10058400" cy="58351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3424393"/>
            <a:ext cx="2636875" cy="22906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7453424" y="-31898"/>
            <a:ext cx="2711302" cy="31580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6326" y="5002119"/>
            <a:ext cx="10058400" cy="5835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865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8000" y="1333500"/>
            <a:ext cx="91440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8000" y="5296959"/>
            <a:ext cx="2370667" cy="304271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71334" y="5296959"/>
            <a:ext cx="3217333" cy="304271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81333" y="5296959"/>
            <a:ext cx="2370667" cy="304271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6000" y="228865"/>
            <a:ext cx="22860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8000" y="228865"/>
            <a:ext cx="6688667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8000" y="5296959"/>
            <a:ext cx="2370667" cy="304271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71334" y="5296959"/>
            <a:ext cx="3217333" cy="304271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81333" y="5296959"/>
            <a:ext cx="2370667" cy="304271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1" Type="http://schemas.openxmlformats.org/officeDocument/2006/relationships/theme" Target="../theme/theme1.xml"/><Relationship Id="rId70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0"/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hf sldNum="0" hdr="0" ftr="0" dt="0"/>
  <p:txStyles>
    <p:titleStyle>
      <a:lvl1pPr algn="l" defTabSz="762000" rtl="0" eaLnBrk="1" latinLnBrk="0" hangingPunct="1">
        <a:lnSpc>
          <a:spcPct val="90000"/>
        </a:lnSpc>
        <a:spcBef>
          <a:spcPct val="0"/>
        </a:spcBef>
        <a:buNone/>
        <a:defRPr sz="3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00" indent="-190500" algn="l" defTabSz="762000" rtl="0" eaLnBrk="1" latinLnBrk="0" hangingPunct="1">
        <a:lnSpc>
          <a:spcPct val="90000"/>
        </a:lnSpc>
        <a:spcBef>
          <a:spcPts val="835"/>
        </a:spcBef>
        <a:buFont typeface="Arial" panose="02080604020202020204" pitchFamily="34" charset="0"/>
        <a:buChar char="•"/>
        <a:defRPr sz="2335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665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69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69.xml"/><Relationship Id="rId6" Type="http://schemas.openxmlformats.org/officeDocument/2006/relationships/image" Target="../media/image14.jpeg"/><Relationship Id="rId5" Type="http://schemas.openxmlformats.org/officeDocument/2006/relationships/image" Target="../media/image8.png"/><Relationship Id="rId4" Type="http://schemas.openxmlformats.org/officeDocument/2006/relationships/image" Target="../media/image16.png"/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screen">
            <a:alphaModFix amt="9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9"/>
            <a:ext cx="10181167" cy="49911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5229786"/>
            <a:ext cx="10160000" cy="4852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4299" y="5015490"/>
            <a:ext cx="185132" cy="151347"/>
            <a:chOff x="9325377" y="390434"/>
            <a:chExt cx="321083" cy="181616"/>
          </a:xfrm>
        </p:grpSpPr>
        <p:cxnSp>
          <p:nvCxnSpPr>
            <p:cNvPr id="14" name="直接连接符 13"/>
            <p:cNvCxnSpPr/>
            <p:nvPr/>
          </p:nvCxnSpPr>
          <p:spPr>
            <a:xfrm rot="5400000" flipV="1">
              <a:off x="9485919" y="229892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 flipV="1">
              <a:off x="9485919" y="320700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 flipV="1">
              <a:off x="9485919" y="411508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星形: 四角 40"/>
          <p:cNvSpPr/>
          <p:nvPr/>
        </p:nvSpPr>
        <p:spPr>
          <a:xfrm>
            <a:off x="9240994" y="4953236"/>
            <a:ext cx="276550" cy="276550"/>
          </a:xfrm>
          <a:prstGeom prst="star4">
            <a:avLst>
              <a:gd name="adj" fmla="val 16223"/>
            </a:avLst>
          </a:prstGeom>
          <a:solidFill>
            <a:srgbClr val="3EE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58400" cy="5657850"/>
          </a:xfrm>
          <a:prstGeom prst="rect">
            <a:avLst/>
          </a:prstGeom>
        </p:spPr>
      </p:pic>
      <p:pic>
        <p:nvPicPr>
          <p:cNvPr id="4" name="图片 3" descr="6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679046" y="700088"/>
            <a:ext cx="3446992" cy="344699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9286703" y="325363"/>
            <a:ext cx="185132" cy="151347"/>
            <a:chOff x="9325377" y="390434"/>
            <a:chExt cx="321083" cy="181616"/>
          </a:xfrm>
        </p:grpSpPr>
        <p:cxnSp>
          <p:nvCxnSpPr>
            <p:cNvPr id="10" name="直接连接符 9"/>
            <p:cNvCxnSpPr/>
            <p:nvPr/>
          </p:nvCxnSpPr>
          <p:spPr>
            <a:xfrm rot="5400000" flipV="1">
              <a:off x="9485919" y="229892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rot="5400000" flipV="1">
              <a:off x="9485919" y="320700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 flipV="1">
              <a:off x="9485919" y="411508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3293163" y="2611422"/>
            <a:ext cx="3293004" cy="434975"/>
            <a:chOff x="3014578" y="2891631"/>
            <a:chExt cx="4696260" cy="620332"/>
          </a:xfrm>
        </p:grpSpPr>
        <p:sp>
          <p:nvSpPr>
            <p:cNvPr id="23" name="文本框 22"/>
            <p:cNvSpPr txBox="1"/>
            <p:nvPr/>
          </p:nvSpPr>
          <p:spPr>
            <a:xfrm>
              <a:off x="3263408" y="2981886"/>
              <a:ext cx="4199890" cy="459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HUAWEIMatePadPro13.2</a:t>
              </a:r>
              <a:endParaRPr 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3014578" y="2891631"/>
              <a:ext cx="4696260" cy="62033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35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42084" y="3354404"/>
            <a:ext cx="3675833" cy="400110"/>
            <a:chOff x="4216315" y="3985346"/>
            <a:chExt cx="2896589" cy="400110"/>
          </a:xfrm>
          <a:noFill/>
        </p:grpSpPr>
        <p:sp>
          <p:nvSpPr>
            <p:cNvPr id="25" name="矩形 24"/>
            <p:cNvSpPr/>
            <p:nvPr/>
          </p:nvSpPr>
          <p:spPr>
            <a:xfrm>
              <a:off x="4216315" y="3985346"/>
              <a:ext cx="1485900" cy="4001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汇报人：</a:t>
              </a:r>
              <a:r>
                <a:rPr 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黄锦辉</a:t>
              </a:r>
              <a:endParaRPr 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27004" y="3985346"/>
              <a:ext cx="1485900" cy="4001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部门：</a:t>
              </a:r>
              <a:r>
                <a:rPr 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第三组</a:t>
              </a:r>
              <a:endParaRPr 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09905" y="668655"/>
            <a:ext cx="4923790" cy="2113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800">
                <a:latin typeface="华文行楷" panose="02010800040101010101" charset="-122"/>
                <a:ea typeface="华文行楷" panose="02010800040101010101" charset="-122"/>
              </a:rPr>
              <a:t>平板电脑</a:t>
            </a:r>
            <a:endParaRPr lang="zh-CN" altLang="en-US" sz="4800">
              <a:latin typeface="华文行楷" panose="02010800040101010101" charset="-122"/>
              <a:ea typeface="华文行楷" panose="02010800040101010101" charset="-122"/>
            </a:endParaRPr>
          </a:p>
          <a:p>
            <a:r>
              <a:rPr lang="zh-CN" altLang="en-US" sz="8800">
                <a:latin typeface="华文行楷" panose="02010800040101010101" charset="-122"/>
                <a:ea typeface="华文行楷" panose="02010800040101010101" charset="-122"/>
              </a:rPr>
              <a:t>产品介绍</a:t>
            </a:r>
            <a:endParaRPr lang="zh-CN" altLang="en-US" sz="8800"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6146" name="Picture 2" descr="huawei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485" y="1509688"/>
            <a:ext cx="3972049" cy="89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2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screen">
            <a:alphaModFix amt="9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47297" y="-1"/>
            <a:ext cx="10207297" cy="57386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7" name="图片 6" descr="6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9177" y="2400298"/>
            <a:ext cx="5205742" cy="255200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  <p:sp>
        <p:nvSpPr>
          <p:cNvPr id="29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16885" y="381635"/>
            <a:ext cx="41262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>
                <a:latin typeface="华文行楷" panose="02010800040101010101" charset="-122"/>
                <a:ea typeface="华文行楷" panose="02010800040101010101" charset="-122"/>
              </a:rPr>
              <a:t>产品</a:t>
            </a:r>
            <a:endParaRPr lang="zh-CN" altLang="en-US" sz="4800">
              <a:latin typeface="华文行楷" panose="02010800040101010101" charset="-122"/>
              <a:ea typeface="华文行楷" panose="0201080004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44623" y="1087422"/>
            <a:ext cx="3293004" cy="434975"/>
            <a:chOff x="3014578" y="2820995"/>
            <a:chExt cx="4696260" cy="620332"/>
          </a:xfrm>
        </p:grpSpPr>
        <p:sp>
          <p:nvSpPr>
            <p:cNvPr id="23" name="文本框 22"/>
            <p:cNvSpPr txBox="1"/>
            <p:nvPr/>
          </p:nvSpPr>
          <p:spPr>
            <a:xfrm>
              <a:off x="3263408" y="2981886"/>
              <a:ext cx="4199890" cy="459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HUAWEIMatePadPro13.2</a:t>
              </a:r>
              <a:endParaRPr 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" name="矩形: 圆角 25"/>
            <p:cNvSpPr/>
            <p:nvPr/>
          </p:nvSpPr>
          <p:spPr>
            <a:xfrm>
              <a:off x="3014578" y="2820995"/>
              <a:ext cx="4696260" cy="62033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endParaRPr lang="zh-CN" altLang="en-US" sz="1335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649606" y="1584937"/>
            <a:ext cx="526591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13.2 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英寸柔性</a:t>
            </a:r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OLED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  <a:ea typeface="宋体" charset="0"/>
              </a:rPr>
              <a:t>大屏</a:t>
            </a:r>
            <a:r>
              <a:rPr lang="en-US" altLang="zh-CN" sz="1200" b="1" i="0" baseline="30000" dirty="0">
                <a:solidFill>
                  <a:srgbClr val="000000"/>
                </a:solidFill>
                <a:effectLst/>
                <a:latin typeface="Manrope"/>
              </a:rPr>
              <a:t>1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 </a:t>
            </a:r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| 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Manrope"/>
              </a:rPr>
              <a:t>鸿蒙专业生产力 </a:t>
            </a:r>
            <a:r>
              <a:rPr lang="en-US" altLang="zh-CN" sz="1200" b="1" i="0" dirty="0">
                <a:solidFill>
                  <a:srgbClr val="000000"/>
                </a:solidFill>
                <a:effectLst/>
                <a:latin typeface="Manrope"/>
              </a:rPr>
              <a:t>| </a:t>
            </a:r>
            <a:r>
              <a:rPr lang="zh-CN" sz="1200" b="1" i="0" dirty="0">
                <a:solidFill>
                  <a:srgbClr val="000000"/>
                </a:solidFill>
                <a:effectLst/>
                <a:latin typeface="Manrope"/>
                <a:ea typeface="宋体" charset="0"/>
              </a:rPr>
              <a:t>星闪手写笔</a:t>
            </a:r>
            <a:r>
              <a:rPr lang="en-US" altLang="zh-CN" sz="1200" b="1" i="0" baseline="30000" dirty="0">
                <a:solidFill>
                  <a:srgbClr val="000000"/>
                </a:solidFill>
                <a:effectLst/>
                <a:latin typeface="Manrope"/>
              </a:rPr>
              <a:t>2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 descr="ceuvPrmDnGQuM"/>
          <p:cNvPicPr>
            <a:picLocks noChangeAspect="1"/>
          </p:cNvPicPr>
          <p:nvPr/>
        </p:nvPicPr>
        <p:blipFill>
          <a:blip r:embed="rId5"/>
          <a:srcRect t="44311"/>
          <a:stretch>
            <a:fillRect/>
          </a:stretch>
        </p:blipFill>
        <p:spPr>
          <a:xfrm>
            <a:off x="453390" y="1959610"/>
            <a:ext cx="4330700" cy="3182620"/>
          </a:xfrm>
          <a:prstGeom prst="rect">
            <a:avLst/>
          </a:prstGeom>
        </p:spPr>
      </p:pic>
      <p:pic>
        <p:nvPicPr>
          <p:cNvPr id="13" name="图片 12" descr="ce76QdvkkWt2"/>
          <p:cNvPicPr>
            <a:picLocks noChangeAspect="1"/>
          </p:cNvPicPr>
          <p:nvPr/>
        </p:nvPicPr>
        <p:blipFill>
          <a:blip r:embed="rId6"/>
          <a:srcRect l="-205" t="42578" r="205" b="18144"/>
          <a:stretch>
            <a:fillRect/>
          </a:stretch>
        </p:blipFill>
        <p:spPr>
          <a:xfrm>
            <a:off x="5080000" y="2259330"/>
            <a:ext cx="4330700" cy="224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screen">
            <a:alphaModFix amt="9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16885" y="381635"/>
            <a:ext cx="41262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>
                <a:latin typeface="华文行楷" panose="02010800040101010101" charset="-122"/>
                <a:ea typeface="华文行楷" panose="02010800040101010101" charset="-122"/>
              </a:rPr>
              <a:t>产品参数</a:t>
            </a:r>
            <a:endParaRPr lang="zh-CN" altLang="en-US" sz="4800"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13" name="图片 12" descr="ce76QdvkkWt2"/>
          <p:cNvPicPr>
            <a:picLocks noChangeAspect="1"/>
          </p:cNvPicPr>
          <p:nvPr/>
        </p:nvPicPr>
        <p:blipFill>
          <a:blip r:embed="rId6"/>
          <a:srcRect l="-205" t="42578" r="205" b="18144"/>
          <a:stretch>
            <a:fillRect/>
          </a:stretch>
        </p:blipFill>
        <p:spPr>
          <a:xfrm>
            <a:off x="506730" y="1113155"/>
            <a:ext cx="3862070" cy="22447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99330" y="1244600"/>
            <a:ext cx="44119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/>
              <a:t>柔性</a:t>
            </a:r>
            <a:r>
              <a:rPr lang="en-US" altLang="zh-CN" sz="2000"/>
              <a:t>OLED</a:t>
            </a:r>
            <a:r>
              <a:rPr lang="zh-CN" altLang="en-US" sz="2000">
                <a:ea typeface="宋体" charset="0"/>
              </a:rPr>
              <a:t>大屏</a:t>
            </a:r>
            <a:endParaRPr lang="zh-CN" altLang="en-US" sz="2000">
              <a:ea typeface="宋体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99330" y="1736725"/>
            <a:ext cx="472313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这块</a:t>
            </a:r>
            <a:r>
              <a:rPr lang="en-US" altLang="zh-CN" sz="2000"/>
              <a:t>13.2</a:t>
            </a:r>
            <a:r>
              <a:rPr lang="zh-CN" altLang="en-US" sz="2000">
                <a:ea typeface="宋体" charset="0"/>
              </a:rPr>
              <a:t>英寸柔性</a:t>
            </a:r>
            <a:r>
              <a:rPr lang="en-US" altLang="zh-CN" sz="2000">
                <a:ea typeface="宋体" charset="0"/>
              </a:rPr>
              <a:t>OLED</a:t>
            </a:r>
            <a:r>
              <a:rPr lang="zh-CN" altLang="en-US" sz="2000">
                <a:ea typeface="宋体" charset="0"/>
              </a:rPr>
              <a:t>大屏</a:t>
            </a:r>
            <a:r>
              <a:rPr lang="en-US" altLang="zh-CN" sz="2000" b="1" baseline="30000" dirty="0">
                <a:solidFill>
                  <a:srgbClr val="000000"/>
                </a:solidFill>
                <a:effectLst/>
                <a:latin typeface="Manrope"/>
                <a:sym typeface="+mn-ea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effectLst/>
                <a:latin typeface="Manrope"/>
                <a:sym typeface="+mn-ea"/>
              </a:rPr>
              <a:t> </a:t>
            </a:r>
            <a:r>
              <a:rPr lang="zh-CN" altLang="en-US" sz="2000">
                <a:ea typeface="宋体" charset="0"/>
              </a:rPr>
              <a:t>，入眼满是惊艳。</a:t>
            </a:r>
            <a:r>
              <a:rPr lang="en-US" altLang="zh-CN" sz="2000">
                <a:ea typeface="宋体" charset="0"/>
              </a:rPr>
              <a:t>94%</a:t>
            </a:r>
            <a:r>
              <a:rPr lang="zh-CN" altLang="en-US" sz="2000">
                <a:ea typeface="宋体" charset="0"/>
              </a:rPr>
              <a:t>超高占比</a:t>
            </a:r>
            <a:r>
              <a:rPr lang="en-US" altLang="zh-CN" sz="2000" b="1" baseline="30000" dirty="0">
                <a:solidFill>
                  <a:srgbClr val="000000"/>
                </a:solidFill>
                <a:effectLst/>
                <a:latin typeface="Manrope"/>
                <a:sym typeface="+mn-ea"/>
              </a:rPr>
              <a:t>3</a:t>
            </a:r>
            <a:r>
              <a:rPr lang="zh-CN" altLang="en-US" sz="2000" b="1" dirty="0">
                <a:solidFill>
                  <a:srgbClr val="000000"/>
                </a:solidFill>
                <a:effectLst/>
                <a:latin typeface="Manrope"/>
                <a:sym typeface="+mn-ea"/>
              </a:rPr>
              <a:t> </a:t>
            </a:r>
            <a:r>
              <a:rPr lang="zh-CN" altLang="en-US" sz="2000">
                <a:ea typeface="宋体" charset="0"/>
              </a:rPr>
              <a:t>，带来近乎无边的“巨幕”视觉享受；</a:t>
            </a:r>
            <a:r>
              <a:rPr lang="en-US" altLang="zh-CN" sz="2000">
                <a:ea typeface="宋体" charset="0"/>
              </a:rPr>
              <a:t>3</a:t>
            </a:r>
            <a:r>
              <a:rPr lang="zh-CN" altLang="en-US" sz="2000">
                <a:ea typeface="宋体" charset="0"/>
              </a:rPr>
              <a:t>：</a:t>
            </a:r>
            <a:r>
              <a:rPr lang="en-US" altLang="zh-CN" sz="2000">
                <a:ea typeface="宋体" charset="0"/>
              </a:rPr>
              <a:t>2</a:t>
            </a:r>
            <a:r>
              <a:rPr lang="zh-CN" altLang="en-US" sz="2000">
                <a:ea typeface="宋体" charset="0"/>
              </a:rPr>
              <a:t>黄金生产力比例，效率给足马力；全新亮相的</a:t>
            </a:r>
            <a:r>
              <a:rPr lang="en-US" altLang="zh-CN" sz="2000">
                <a:ea typeface="宋体" charset="0"/>
              </a:rPr>
              <a:t>HUAWEI X-True </a:t>
            </a:r>
            <a:r>
              <a:rPr lang="zh-CN" altLang="en-US" sz="2000">
                <a:ea typeface="宋体" charset="0"/>
              </a:rPr>
              <a:t>华为临境</a:t>
            </a:r>
            <a:r>
              <a:rPr lang="en-US" altLang="zh-CN" sz="2000">
                <a:ea typeface="宋体" charset="0"/>
              </a:rPr>
              <a:t>™</a:t>
            </a:r>
            <a:r>
              <a:rPr lang="zh-CN" altLang="en-US" sz="2000">
                <a:ea typeface="宋体" charset="0"/>
              </a:rPr>
              <a:t>显示，明艳处有层次，阴影过渡有细节，观影如临其境</a:t>
            </a:r>
            <a:endParaRPr lang="zh-CN" altLang="en-US" sz="2000"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16885" y="381635"/>
            <a:ext cx="41262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>
                <a:latin typeface="华文行楷" panose="02010800040101010101" charset="-122"/>
                <a:ea typeface="华文行楷" panose="02010800040101010101" charset="-122"/>
              </a:rPr>
              <a:t>产品参数</a:t>
            </a:r>
            <a:endParaRPr lang="zh-CN" altLang="en-US" sz="48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0161578" cy="565785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7" y="723900"/>
            <a:ext cx="10181167" cy="4991100"/>
          </a:xfrm>
          <a:prstGeom prst="rect">
            <a:avLst/>
          </a:prstGeom>
        </p:spPr>
      </p:pic>
      <p:pic>
        <p:nvPicPr>
          <p:cNvPr id="6" name="图片 5" descr="6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11258" y="1646767"/>
            <a:ext cx="4748742" cy="406823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06889" y="371994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LOGO</a:t>
            </a:r>
            <a:endParaRPr lang="zh-CN" altLang="en-US" sz="20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47297" y="5241438"/>
            <a:ext cx="10207297" cy="517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22538"/>
            <a:ext cx="10058400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screen">
            <a:alphaModFix amt="9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pic>
        <p:nvPicPr>
          <p:cNvPr id="7" name="图片 6" descr="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9"/>
            <a:ext cx="10181167" cy="49911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5229786"/>
            <a:ext cx="10160000" cy="4852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  <a:sym typeface="Arial" panose="020B060402020202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4299" y="5015490"/>
            <a:ext cx="185132" cy="151347"/>
            <a:chOff x="9325377" y="390434"/>
            <a:chExt cx="321083" cy="181616"/>
          </a:xfrm>
        </p:grpSpPr>
        <p:cxnSp>
          <p:nvCxnSpPr>
            <p:cNvPr id="14" name="直接连接符 13"/>
            <p:cNvCxnSpPr/>
            <p:nvPr/>
          </p:nvCxnSpPr>
          <p:spPr>
            <a:xfrm rot="5400000" flipV="1">
              <a:off x="9485919" y="229892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 flipV="1">
              <a:off x="9485919" y="320700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 flipV="1">
              <a:off x="9485919" y="411508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星形: 四角 40"/>
          <p:cNvSpPr/>
          <p:nvPr/>
        </p:nvSpPr>
        <p:spPr>
          <a:xfrm>
            <a:off x="9240994" y="4953236"/>
            <a:ext cx="276550" cy="276550"/>
          </a:xfrm>
          <a:prstGeom prst="star4">
            <a:avLst>
              <a:gd name="adj" fmla="val 16223"/>
            </a:avLst>
          </a:prstGeom>
          <a:solidFill>
            <a:srgbClr val="3EE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58400" cy="5657850"/>
          </a:xfrm>
          <a:prstGeom prst="rect">
            <a:avLst/>
          </a:prstGeom>
        </p:spPr>
      </p:pic>
      <p:pic>
        <p:nvPicPr>
          <p:cNvPr id="4" name="图片 3" descr="6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679046" y="700088"/>
            <a:ext cx="3446992" cy="344699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9286703" y="325363"/>
            <a:ext cx="185132" cy="151347"/>
            <a:chOff x="9325377" y="390434"/>
            <a:chExt cx="321083" cy="181616"/>
          </a:xfrm>
        </p:grpSpPr>
        <p:cxnSp>
          <p:nvCxnSpPr>
            <p:cNvPr id="10" name="直接连接符 9"/>
            <p:cNvCxnSpPr/>
            <p:nvPr/>
          </p:nvCxnSpPr>
          <p:spPr>
            <a:xfrm rot="5400000" flipV="1">
              <a:off x="9485919" y="229892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rot="5400000" flipV="1">
              <a:off x="9485919" y="320700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 flipV="1">
              <a:off x="9485919" y="411508"/>
              <a:ext cx="0" cy="321083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3242084" y="3847799"/>
            <a:ext cx="3675833" cy="400110"/>
            <a:chOff x="4216315" y="3985346"/>
            <a:chExt cx="2896589" cy="400110"/>
          </a:xfrm>
          <a:noFill/>
        </p:grpSpPr>
        <p:sp>
          <p:nvSpPr>
            <p:cNvPr id="25" name="矩形 24"/>
            <p:cNvSpPr/>
            <p:nvPr/>
          </p:nvSpPr>
          <p:spPr>
            <a:xfrm>
              <a:off x="4216315" y="3985346"/>
              <a:ext cx="1485900" cy="4001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汇报人：</a:t>
              </a:r>
              <a:r>
                <a:rPr kumimoji="0" 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黄锦辉</a:t>
              </a:r>
              <a:endParaRPr kumimoji="0" 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27004" y="3985346"/>
              <a:ext cx="1485900" cy="4001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+mn-ea"/>
                  <a:sym typeface="Arial" panose="020B0604020202020204"/>
                </a:rPr>
                <a:t>部门：第三组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74875" y="1543685"/>
            <a:ext cx="5782945" cy="23044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9600">
                <a:latin typeface="华文行楷" panose="02010800040101010101" charset="-122"/>
                <a:ea typeface="华文行楷" panose="02010800040101010101" charset="-122"/>
              </a:rPr>
              <a:t>谢谢观看</a:t>
            </a:r>
            <a:endParaRPr lang="zh-CN" altLang="en-US" sz="96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/>
      <p:bldP spid="5" grpId="1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WPS 演示</Application>
  <PresentationFormat>自定义</PresentationFormat>
  <Paragraphs>49</Paragraphs>
  <Slides>12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6" baseType="lpstr">
      <vt:lpstr>Arial</vt:lpstr>
      <vt:lpstr>宋体</vt:lpstr>
      <vt:lpstr>Wingdings</vt:lpstr>
      <vt:lpstr>DejaVu Sans</vt:lpstr>
      <vt:lpstr>微软雅黑</vt:lpstr>
      <vt:lpstr>Droid Sans Fallback</vt:lpstr>
      <vt:lpstr>Arial</vt:lpstr>
      <vt:lpstr>宋体</vt:lpstr>
      <vt:lpstr>Arial Unicode MS</vt:lpstr>
      <vt:lpstr>Calibri</vt:lpstr>
      <vt:lpstr>等线</vt:lpstr>
      <vt:lpstr>C059</vt:lpstr>
      <vt:lpstr>华文宋体</vt:lpstr>
      <vt:lpstr>华文彩云</vt:lpstr>
      <vt:lpstr>华文新魏</vt:lpstr>
      <vt:lpstr>华文楷体</vt:lpstr>
      <vt:lpstr>华文琥珀</vt:lpstr>
      <vt:lpstr>华文隶书</vt:lpstr>
      <vt:lpstr>华文行楷</vt:lpstr>
      <vt:lpstr>国标仿宋</vt:lpstr>
      <vt:lpstr>Manrope</vt:lpstr>
      <vt:lpstr>MathJax_Vector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商务汇报</dc:title>
  <dc:creator>第一PPT</dc:creator>
  <cp:keywords>www.1ppt.com</cp:keywords>
  <dc:description>www.1ppt.com</dc:description>
  <cp:lastModifiedBy>KT6780</cp:lastModifiedBy>
  <cp:revision>1863</cp:revision>
  <dcterms:created xsi:type="dcterms:W3CDTF">2024-10-21T07:07:40Z</dcterms:created>
  <dcterms:modified xsi:type="dcterms:W3CDTF">2024-10-21T07:07:40Z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5C3FE8D3A173B591BCFD15673CA67CDA_43</vt:lpwstr>
  </property>
  <property fmtid="{D5CDD505-2E9C-101B-9397-08002B2CF9AE}" pid="3" name="KSOProductBuildVer">
    <vt:lpwstr>2052-12.1.0.17881</vt:lpwstr>
  </property>
</Properties>
</file>